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Quattrocen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17">
          <p15:clr>
            <a:srgbClr val="A4A3A4"/>
          </p15:clr>
        </p15:guide>
        <p15:guide id="3" pos="529">
          <p15:clr>
            <a:srgbClr val="A4A3A4"/>
          </p15:clr>
        </p15:guide>
        <p15:guide id="4" pos="71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17"/>
        <p:guide pos="529"/>
        <p:guide pos="71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1e0c93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1e0c93454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0968a4a3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c0968a4a3e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0968a4a3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c0968a4a3e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172d36f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c172d36f76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0968a4a3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c0968a4a3e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0968a4a3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c0968a4a3e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1eb6ba22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c1eb6ba22d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1eb6ba2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c1eb6ba22d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0968a4a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5" name="Google Shape;235;gc0968a4a3e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f45d3f30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1" name="Google Shape;241;gbf45d3f30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1eb6ba2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c1eb6ba22d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0968a4a3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c0968a4a3e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0968a4a3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c0968a4a3e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0968a4a3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298" name="Google Shape;298;gc0968a4a3e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://www.slidor.fr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and text">
  <p:cSld name="Laptop and 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1"/>
          <p:cNvGrpSpPr/>
          <p:nvPr/>
        </p:nvGrpSpPr>
        <p:grpSpPr>
          <a:xfrm>
            <a:off x="4084563" y="1277256"/>
            <a:ext cx="7831782" cy="4652735"/>
            <a:chOff x="4527554" y="1398588"/>
            <a:chExt cx="7137394" cy="4240211"/>
          </a:xfrm>
        </p:grpSpPr>
        <p:grpSp>
          <p:nvGrpSpPr>
            <p:cNvPr id="120" name="Google Shape;120;p11"/>
            <p:cNvGrpSpPr/>
            <p:nvPr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</p:grpSpPr>
          <p:sp>
            <p:nvSpPr>
              <p:cNvPr id="121" name="Google Shape;121;p11"/>
              <p:cNvSpPr/>
              <p:nvPr/>
            </p:nvSpPr>
            <p:spPr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>
                <a:off x="5281517" y="1400181"/>
                <a:ext cx="5648222" cy="3940191"/>
              </a:xfrm>
              <a:custGeom>
                <a:rect b="b" l="l" r="r" t="t"/>
                <a:pathLst>
                  <a:path extrusionOk="0" h="3192" w="4571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" name="Google Shape;123;p11"/>
              <p:cNvSpPr/>
              <p:nvPr/>
            </p:nvSpPr>
            <p:spPr>
              <a:xfrm>
                <a:off x="5300567" y="1419231"/>
                <a:ext cx="5610123" cy="3903680"/>
              </a:xfrm>
              <a:custGeom>
                <a:rect b="b" l="l" r="r" t="t"/>
                <a:pathLst>
                  <a:path extrusionOk="0" h="3161" w="4540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4" name="Google Shape;124;p11"/>
              <p:cNvSpPr/>
              <p:nvPr/>
            </p:nvSpPr>
            <p:spPr>
              <a:xfrm>
                <a:off x="5305329" y="1423994"/>
                <a:ext cx="5600597" cy="3892566"/>
              </a:xfrm>
              <a:custGeom>
                <a:rect b="b" l="l" r="r" t="t"/>
                <a:pathLst>
                  <a:path extrusionOk="0" h="3154" w="4533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" name="Google Shape;125;p11"/>
              <p:cNvSpPr/>
              <p:nvPr/>
            </p:nvSpPr>
            <p:spPr>
              <a:xfrm>
                <a:off x="5305329" y="5089547"/>
                <a:ext cx="5600597" cy="227014"/>
              </a:xfrm>
              <a:custGeom>
                <a:rect b="b" l="l" r="r" t="t"/>
                <a:pathLst>
                  <a:path extrusionOk="0" h="184" w="4533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126" name="Google Shape;126;p11"/>
              <p:cNvPicPr preferRelativeResize="0"/>
              <p:nvPr/>
            </p:nvPicPr>
            <p:blipFill rotWithShape="1">
              <a:blip r:embed="rId2">
                <a:alphaModFix/>
              </a:blip>
              <a:srcRect b="-250766" l="-1607" r="-1630" t="0"/>
              <a:stretch/>
            </p:blipFill>
            <p:spPr>
              <a:xfrm>
                <a:off x="4527471" y="5276873"/>
                <a:ext cx="7137264" cy="361949"/>
              </a:xfrm>
              <a:custGeom>
                <a:rect b="b" l="l" r="r" t="t"/>
                <a:pathLst>
                  <a:path extrusionOk="0" h="361948" w="7137394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127" name="Google Shape;127;p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11"/>
              <p:cNvSpPr/>
              <p:nvPr/>
            </p:nvSpPr>
            <p:spPr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" name="Google Shape;130;p11"/>
              <p:cNvSpPr/>
              <p:nvPr/>
            </p:nvSpPr>
            <p:spPr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>
                <a:off x="4716378" y="5299098"/>
                <a:ext cx="6761040" cy="1588"/>
              </a:xfrm>
              <a:custGeom>
                <a:rect b="b" l="l" r="r" t="t"/>
                <a:pathLst>
                  <a:path extrusionOk="0" h="1" w="5472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pic>
            <p:nvPicPr>
              <p:cNvPr id="137" name="Google Shape;137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Google Shape;138;p11"/>
              <p:cNvSpPr/>
              <p:nvPr/>
            </p:nvSpPr>
            <p:spPr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2" name="Google Shape;142;p11"/>
            <p:cNvSpPr/>
            <p:nvPr/>
          </p:nvSpPr>
          <p:spPr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3" name="Google Shape;143;p11"/>
          <p:cNvSpPr/>
          <p:nvPr>
            <p:ph idx="2" type="pic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- Fullscreen">
  <p:cSld name="Laptop - Fullscree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/>
          <p:nvPr/>
        </p:nvSpPr>
        <p:spPr>
          <a:xfrm>
            <a:off x="1051444" y="545122"/>
            <a:ext cx="10091632" cy="6312878"/>
          </a:xfrm>
          <a:custGeom>
            <a:rect b="b" l="l" r="r" t="t"/>
            <a:pathLst>
              <a:path extrusionOk="0" h="6312878" w="10091632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1060009" y="553688"/>
            <a:ext cx="10074498" cy="6304312"/>
          </a:xfrm>
          <a:custGeom>
            <a:rect b="b" l="l" r="r" t="t"/>
            <a:pathLst>
              <a:path extrusionOk="0" h="6304312" w="10074498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12"/>
          <p:cNvSpPr/>
          <p:nvPr/>
        </p:nvSpPr>
        <p:spPr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" name="Google Shape;148;p12"/>
          <p:cNvSpPr/>
          <p:nvPr/>
        </p:nvSpPr>
        <p:spPr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" name="Google Shape;149;p12"/>
          <p:cNvSpPr/>
          <p:nvPr/>
        </p:nvSpPr>
        <p:spPr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" name="Google Shape;150;p12"/>
          <p:cNvSpPr/>
          <p:nvPr/>
        </p:nvSpPr>
        <p:spPr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12"/>
          <p:cNvSpPr/>
          <p:nvPr/>
        </p:nvSpPr>
        <p:spPr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" name="Google Shape;152;p12"/>
          <p:cNvSpPr/>
          <p:nvPr>
            <p:ph idx="2" type="pic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watch">
  <p:cSld name="Smartwatch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"/>
          <p:cNvSpPr/>
          <p:nvPr/>
        </p:nvSpPr>
        <p:spPr>
          <a:xfrm>
            <a:off x="7101695" y="780836"/>
            <a:ext cx="2336627" cy="1130912"/>
          </a:xfrm>
          <a:custGeom>
            <a:rect b="b" l="l" r="r" t="t"/>
            <a:pathLst>
              <a:path extrusionOk="0" h="445" w="917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" name="Google Shape;155;p13"/>
          <p:cNvSpPr/>
          <p:nvPr/>
        </p:nvSpPr>
        <p:spPr>
          <a:xfrm>
            <a:off x="7101695" y="5023023"/>
            <a:ext cx="2336627" cy="1130912"/>
          </a:xfrm>
          <a:custGeom>
            <a:rect b="b" l="l" r="r" t="t"/>
            <a:pathLst>
              <a:path extrusionOk="0" h="445" w="917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p13"/>
          <p:cNvSpPr/>
          <p:nvPr/>
        </p:nvSpPr>
        <p:spPr>
          <a:xfrm>
            <a:off x="6857002" y="1835678"/>
            <a:ext cx="2824745" cy="3258345"/>
          </a:xfrm>
          <a:custGeom>
            <a:rect b="b" l="l" r="r" t="t"/>
            <a:pathLst>
              <a:path extrusionOk="0" h="1282" w="1109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9582855" y="2582434"/>
            <a:ext cx="237086" cy="559117"/>
          </a:xfrm>
          <a:custGeom>
            <a:rect b="b" l="l" r="r" t="t"/>
            <a:pathLst>
              <a:path extrusionOk="0" h="220" w="93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9736264" y="2582434"/>
            <a:ext cx="83677" cy="559117"/>
          </a:xfrm>
          <a:custGeom>
            <a:rect b="b" l="l" r="r" t="t"/>
            <a:pathLst>
              <a:path extrusionOk="0" h="220" w="33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9582855" y="2582434"/>
            <a:ext cx="237086" cy="277657"/>
          </a:xfrm>
          <a:custGeom>
            <a:rect b="b" l="l" r="r" t="t"/>
            <a:pathLst>
              <a:path extrusionOk="0" h="109" w="93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9643711" y="3551063"/>
            <a:ext cx="72267" cy="851987"/>
          </a:xfrm>
          <a:custGeom>
            <a:rect b="b" l="l" r="r" t="t"/>
            <a:pathLst>
              <a:path extrusionOk="0" h="335" w="28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9736264" y="2582434"/>
            <a:ext cx="83677" cy="275121"/>
          </a:xfrm>
          <a:custGeom>
            <a:rect b="b" l="l" r="r" t="t"/>
            <a:pathLst>
              <a:path extrusionOk="0" h="108" w="33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9643711" y="3551063"/>
            <a:ext cx="72267" cy="424726"/>
          </a:xfrm>
          <a:custGeom>
            <a:rect b="b" l="l" r="r" t="t"/>
            <a:pathLst>
              <a:path extrusionOk="0" h="167" w="28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6981250" y="1944712"/>
            <a:ext cx="2576248" cy="3042812"/>
          </a:xfrm>
          <a:custGeom>
            <a:rect b="b" l="l" r="r" t="t"/>
            <a:pathLst>
              <a:path extrusionOk="0" h="1197" w="1011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13"/>
          <p:cNvSpPr/>
          <p:nvPr>
            <p:ph idx="2" type="pic"/>
          </p:nvPr>
        </p:nvSpPr>
        <p:spPr>
          <a:xfrm>
            <a:off x="6981250" y="1944712"/>
            <a:ext cx="2576248" cy="3042812"/>
          </a:xfrm>
          <a:prstGeom prst="roundRect">
            <a:avLst>
              <a:gd fmla="val 15188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">
  <p:cSld name="Targe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/>
          <p:nvPr>
            <p:ph idx="2" type="pic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7" name="Google Shape;167;p14"/>
          <p:cNvSpPr/>
          <p:nvPr>
            <p:ph idx="3" type="pic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s">
  <p:cSld name="Competitor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1" name="Google Shape;171;p15"/>
          <p:cNvSpPr/>
          <p:nvPr>
            <p:ph idx="2" type="pic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2" name="Google Shape;172;p15"/>
          <p:cNvSpPr/>
          <p:nvPr>
            <p:ph idx="3" type="pic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3" name="Google Shape;173;p15"/>
          <p:cNvSpPr/>
          <p:nvPr>
            <p:ph idx="4" type="pic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4" name="Google Shape;174;p15"/>
          <p:cNvSpPr/>
          <p:nvPr>
            <p:ph idx="5" type="pic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5" name="Google Shape;175;p15"/>
          <p:cNvSpPr/>
          <p:nvPr>
            <p:ph idx="6" type="pic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6" name="Google Shape;176;p15"/>
          <p:cNvSpPr/>
          <p:nvPr>
            <p:ph idx="7" type="pic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7" name="Google Shape;177;p15"/>
          <p:cNvSpPr/>
          <p:nvPr>
            <p:ph idx="8" type="pic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8" name="Google Shape;178;p15"/>
          <p:cNvSpPr/>
          <p:nvPr>
            <p:ph idx="9" type="pic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nders">
  <p:cSld name="Founder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1" name="Google Shape;181;p16"/>
          <p:cNvSpPr/>
          <p:nvPr>
            <p:ph idx="2" type="pic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2" name="Google Shape;182;p16"/>
          <p:cNvSpPr/>
          <p:nvPr>
            <p:ph idx="3" type="pic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3" name="Google Shape;183;p16"/>
          <p:cNvSpPr/>
          <p:nvPr>
            <p:ph idx="4" type="pic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s - 6 Collage">
  <p:cSld name="Pictures - 6 Coll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/>
          <p:nvPr>
            <p:ph idx="2" type="pic"/>
          </p:nvPr>
        </p:nvSpPr>
        <p:spPr>
          <a:xfrm>
            <a:off x="0" y="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6" name="Google Shape;186;p17"/>
          <p:cNvSpPr/>
          <p:nvPr>
            <p:ph idx="3" type="pic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4" type="pic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8" name="Google Shape;188;p17"/>
          <p:cNvSpPr/>
          <p:nvPr>
            <p:ph idx="5" type="pic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9" name="Google Shape;189;p17"/>
          <p:cNvSpPr/>
          <p:nvPr>
            <p:ph idx="6" type="pic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0" name="Google Shape;190;p17"/>
          <p:cNvSpPr/>
          <p:nvPr>
            <p:ph idx="7" type="pic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- 2 Collage">
  <p:cSld name="Picture - 2 Collag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3" name="Google Shape;193;p18"/>
          <p:cNvSpPr/>
          <p:nvPr>
            <p:ph idx="3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- Fullscreen">
  <p:cSld name="Picture - Fullscree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or.fr">
  <p:cSld name="Slidor.f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Proudly made </a:t>
            </a:r>
            <a:b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fr-FR" sz="4000">
                <a:solidFill>
                  <a:srgbClr val="6666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FR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Slidor.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</a:t>
            </a:r>
            <a:r>
              <a:rPr lang="fr-FR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2047875" y="2983070"/>
            <a:ext cx="468680" cy="410716"/>
          </a:xfrm>
          <a:custGeom>
            <a:rect b="b" l="l" r="r" t="t"/>
            <a:pathLst>
              <a:path extrusionOk="0" h="217" w="248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cap="flat" cmpd="sng" w="28575">
            <a:solidFill>
              <a:srgbClr val="FE13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20375" y="6438900"/>
            <a:ext cx="1235204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Paris.</a:t>
            </a:r>
            <a:endParaRPr/>
          </a:p>
        </p:txBody>
      </p:sp>
      <p:sp>
        <p:nvSpPr>
          <p:cNvPr id="201" name="Google Shape;201;p20">
            <a:hlinkClick r:id="rId3"/>
          </p:cNvPr>
          <p:cNvSpPr/>
          <p:nvPr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6666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SAY HELLO</a:t>
            </a:r>
            <a:endParaRPr sz="1800">
              <a:solidFill>
                <a:srgbClr val="66666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02" name="Google Shape;202;p20"/>
          <p:cNvGrpSpPr/>
          <p:nvPr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203" name="Google Shape;203;p20"/>
            <p:cNvSpPr/>
            <p:nvPr/>
          </p:nvSpPr>
          <p:spPr>
            <a:xfrm>
              <a:off x="8927532" y="2652277"/>
              <a:ext cx="673642" cy="267693"/>
            </a:xfrm>
            <a:custGeom>
              <a:rect b="b" l="l" r="r" t="t"/>
              <a:pathLst>
                <a:path extrusionOk="0" h="45" w="114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9168749" y="2516960"/>
              <a:ext cx="308875" cy="185326"/>
            </a:xfrm>
            <a:custGeom>
              <a:rect b="b" l="l" r="r" t="t"/>
              <a:pathLst>
                <a:path extrusionOk="0" h="31" w="52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9033432" y="2552260"/>
              <a:ext cx="205917" cy="179443"/>
            </a:xfrm>
            <a:custGeom>
              <a:rect b="b" l="l" r="r" t="t"/>
              <a:pathLst>
                <a:path extrusionOk="0" h="30" w="35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7965606" y="3102353"/>
              <a:ext cx="123550" cy="200034"/>
            </a:xfrm>
            <a:custGeom>
              <a:rect b="b" l="l" r="r" t="t"/>
              <a:pathLst>
                <a:path extrusionOk="0" h="34" w="21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7633198" y="3078820"/>
              <a:ext cx="455958" cy="223567"/>
            </a:xfrm>
            <a:custGeom>
              <a:rect b="b" l="l" r="r" t="t"/>
              <a:pathLst>
                <a:path extrusionOk="0" h="38" w="77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7703798" y="2990570"/>
              <a:ext cx="285341" cy="158850"/>
            </a:xfrm>
            <a:custGeom>
              <a:rect b="b" l="l" r="r" t="t"/>
              <a:pathLst>
                <a:path extrusionOk="0" h="27" w="48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9139333" y="3881897"/>
              <a:ext cx="114724" cy="176500"/>
            </a:xfrm>
            <a:custGeom>
              <a:rect b="b" l="l" r="r" t="t"/>
              <a:pathLst>
                <a:path extrusionOk="0" h="30" w="19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9139333" y="3864247"/>
              <a:ext cx="379475" cy="194150"/>
            </a:xfrm>
            <a:custGeom>
              <a:rect b="b" l="l" r="r" t="t"/>
              <a:pathLst>
                <a:path extrusionOk="0" h="33" w="64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9221700" y="3793647"/>
              <a:ext cx="238275" cy="135317"/>
            </a:xfrm>
            <a:custGeom>
              <a:rect b="b" l="l" r="r" t="t"/>
              <a:pathLst>
                <a:path extrusionOk="0" h="23" w="40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818189" y="1958042"/>
              <a:ext cx="5656828" cy="3021100"/>
            </a:xfrm>
            <a:custGeom>
              <a:rect b="b" l="l" r="r" t="t"/>
              <a:pathLst>
                <a:path extrusionOk="0" h="512" w="957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13" name="Google Shape;213;p20"/>
          <p:cNvSpPr/>
          <p:nvPr/>
        </p:nvSpPr>
        <p:spPr>
          <a:xfrm>
            <a:off x="100012" y="6804000"/>
            <a:ext cx="12091988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">
  <p:cSld name="Intro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9420352" y="4468648"/>
            <a:ext cx="2771648" cy="2389352"/>
          </a:xfrm>
          <a:prstGeom prst="triangle">
            <a:avLst>
              <a:gd fmla="val 100000" name="adj"/>
            </a:avLst>
          </a:prstGeom>
          <a:solidFill>
            <a:srgbClr val="595959">
              <a:alpha val="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12;p3"/>
          <p:cNvSpPr/>
          <p:nvPr/>
        </p:nvSpPr>
        <p:spPr>
          <a:xfrm>
            <a:off x="10188448" y="5130800"/>
            <a:ext cx="2003552" cy="1727200"/>
          </a:xfrm>
          <a:prstGeom prst="triangle">
            <a:avLst>
              <a:gd fmla="val 100000" name="adj"/>
            </a:avLst>
          </a:prstGeom>
          <a:solidFill>
            <a:srgbClr val="595959">
              <a:alpha val="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Left - Text Right">
  <p:cSld name="Picture Left - Text Righ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s - 3 Collage">
  <p:cSld name="Pictures - 3 Coll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>
            <p:ph idx="2" type="pic"/>
          </p:nvPr>
        </p:nvSpPr>
        <p:spPr>
          <a:xfrm>
            <a:off x="0" y="0"/>
            <a:ext cx="406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" name="Google Shape;17;p5"/>
          <p:cNvSpPr/>
          <p:nvPr>
            <p:ph idx="3" type="pic"/>
          </p:nvPr>
        </p:nvSpPr>
        <p:spPr>
          <a:xfrm>
            <a:off x="4064400" y="0"/>
            <a:ext cx="4064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" name="Google Shape;18;p5"/>
          <p:cNvSpPr/>
          <p:nvPr>
            <p:ph idx="4" type="pic"/>
          </p:nvPr>
        </p:nvSpPr>
        <p:spPr>
          <a:xfrm>
            <a:off x="8128800" y="0"/>
            <a:ext cx="4063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idx="1" type="body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6 Plus and Text">
  <p:cSld name="iPhone6 Plus and 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/>
          <p:nvPr/>
        </p:nvSpPr>
        <p:spPr>
          <a:xfrm>
            <a:off x="10301108" y="2201802"/>
            <a:ext cx="49393" cy="554717"/>
          </a:xfrm>
          <a:custGeom>
            <a:rect b="b" l="l" r="r" t="t"/>
            <a:pathLst>
              <a:path extrusionOk="0" h="126" w="11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Google Shape;23;p7"/>
          <p:cNvSpPr/>
          <p:nvPr/>
        </p:nvSpPr>
        <p:spPr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7"/>
          <p:cNvSpPr/>
          <p:nvPr/>
        </p:nvSpPr>
        <p:spPr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7"/>
          <p:cNvSpPr/>
          <p:nvPr/>
        </p:nvSpPr>
        <p:spPr>
          <a:xfrm>
            <a:off x="6486474" y="549048"/>
            <a:ext cx="3829832" cy="7868629"/>
          </a:xfrm>
          <a:custGeom>
            <a:rect b="b" l="l" r="r" t="t"/>
            <a:pathLst>
              <a:path extrusionOk="0" h="1791" w="868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7"/>
          <p:cNvSpPr/>
          <p:nvPr/>
        </p:nvSpPr>
        <p:spPr>
          <a:xfrm>
            <a:off x="6543466" y="602240"/>
            <a:ext cx="3719648" cy="7766044"/>
          </a:xfrm>
          <a:custGeom>
            <a:rect b="b" l="l" r="r" t="t"/>
            <a:pathLst>
              <a:path extrusionOk="0" h="1768" w="843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6703042" y="1517904"/>
            <a:ext cx="3400495" cy="590052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/>
          <p:nvPr/>
        </p:nvSpPr>
        <p:spPr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" name="Google Shape;31;p7"/>
          <p:cNvSpPr/>
          <p:nvPr/>
        </p:nvSpPr>
        <p:spPr>
          <a:xfrm>
            <a:off x="8089836" y="993582"/>
            <a:ext cx="615509" cy="83588"/>
          </a:xfrm>
          <a:custGeom>
            <a:rect b="b" l="l" r="r" t="t"/>
            <a:pathLst>
              <a:path extrusionOk="0" h="19" w="13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6467477" y="1536901"/>
            <a:ext cx="56992" cy="338150"/>
          </a:xfrm>
          <a:custGeom>
            <a:rect b="b" l="l" r="r" t="t"/>
            <a:pathLst>
              <a:path extrusionOk="0" h="77" w="13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6467477" y="2232197"/>
            <a:ext cx="56992" cy="577514"/>
          </a:xfrm>
          <a:custGeom>
            <a:rect b="b" l="l" r="r" t="t"/>
            <a:pathLst>
              <a:path extrusionOk="0" h="131" w="13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6467477" y="2950291"/>
            <a:ext cx="56992" cy="569915"/>
          </a:xfrm>
          <a:custGeom>
            <a:rect b="b" l="l" r="r" t="t"/>
            <a:pathLst>
              <a:path extrusionOk="0" h="130" w="13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7"/>
          <p:cNvSpPr/>
          <p:nvPr/>
        </p:nvSpPr>
        <p:spPr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37;p7"/>
          <p:cNvSpPr/>
          <p:nvPr/>
        </p:nvSpPr>
        <p:spPr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6 Plus - 3 mockups view">
  <p:cSld name="iPhone 6 Plus - 3 mockups view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8"/>
          <p:cNvGrpSpPr/>
          <p:nvPr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43" name="Google Shape;43;p8"/>
            <p:cNvSpPr/>
            <p:nvPr/>
          </p:nvSpPr>
          <p:spPr>
            <a:xfrm>
              <a:off x="10301108" y="2201802"/>
              <a:ext cx="49393" cy="554717"/>
            </a:xfrm>
            <a:custGeom>
              <a:rect b="b" l="l" r="r" t="t"/>
              <a:pathLst>
                <a:path extrusionOk="0" h="126" w="11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6486474" y="549048"/>
              <a:ext cx="3829832" cy="7868629"/>
            </a:xfrm>
            <a:custGeom>
              <a:rect b="b" l="l" r="r" t="t"/>
              <a:pathLst>
                <a:path extrusionOk="0" h="1791" w="868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6543466" y="602240"/>
              <a:ext cx="3719648" cy="7766044"/>
            </a:xfrm>
            <a:custGeom>
              <a:rect b="b" l="l" r="r" t="t"/>
              <a:pathLst>
                <a:path extrusionOk="0" h="1768" w="843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49" name="Google Shape;49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8"/>
            <p:cNvSpPr/>
            <p:nvPr/>
          </p:nvSpPr>
          <p:spPr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089836" y="993582"/>
              <a:ext cx="615509" cy="83588"/>
            </a:xfrm>
            <a:custGeom>
              <a:rect b="b" l="l" r="r" t="t"/>
              <a:pathLst>
                <a:path extrusionOk="0" h="19" w="13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6467477" y="1536901"/>
              <a:ext cx="56992" cy="338150"/>
            </a:xfrm>
            <a:custGeom>
              <a:rect b="b" l="l" r="r" t="t"/>
              <a:pathLst>
                <a:path extrusionOk="0" h="77" w="13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6467477" y="2232197"/>
              <a:ext cx="56992" cy="577514"/>
            </a:xfrm>
            <a:custGeom>
              <a:rect b="b" l="l" r="r" t="t"/>
              <a:pathLst>
                <a:path extrusionOk="0" h="131" w="13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6467477" y="2950291"/>
              <a:ext cx="56992" cy="569915"/>
            </a:xfrm>
            <a:custGeom>
              <a:rect b="b" l="l" r="r" t="t"/>
              <a:pathLst>
                <a:path extrusionOk="0" h="130" w="13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1" name="Google Shape;61;p8"/>
          <p:cNvSpPr/>
          <p:nvPr>
            <p:ph idx="2" type="pic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62" name="Google Shape;62;p8"/>
          <p:cNvGrpSpPr/>
          <p:nvPr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63" name="Google Shape;63;p8"/>
            <p:cNvSpPr/>
            <p:nvPr/>
          </p:nvSpPr>
          <p:spPr>
            <a:xfrm>
              <a:off x="10301108" y="2201802"/>
              <a:ext cx="49393" cy="554717"/>
            </a:xfrm>
            <a:custGeom>
              <a:rect b="b" l="l" r="r" t="t"/>
              <a:pathLst>
                <a:path extrusionOk="0" h="126" w="11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6486474" y="549048"/>
              <a:ext cx="3829832" cy="7868629"/>
            </a:xfrm>
            <a:custGeom>
              <a:rect b="b" l="l" r="r" t="t"/>
              <a:pathLst>
                <a:path extrusionOk="0" h="1791" w="868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6543466" y="602240"/>
              <a:ext cx="3719648" cy="7766044"/>
            </a:xfrm>
            <a:custGeom>
              <a:rect b="b" l="l" r="r" t="t"/>
              <a:pathLst>
                <a:path extrusionOk="0" h="1768" w="843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69" name="Google Shape;69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8"/>
            <p:cNvSpPr/>
            <p:nvPr/>
          </p:nvSpPr>
          <p:spPr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8089836" y="993582"/>
              <a:ext cx="615509" cy="83588"/>
            </a:xfrm>
            <a:custGeom>
              <a:rect b="b" l="l" r="r" t="t"/>
              <a:pathLst>
                <a:path extrusionOk="0" h="19" w="13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467477" y="1536901"/>
              <a:ext cx="56992" cy="338150"/>
            </a:xfrm>
            <a:custGeom>
              <a:rect b="b" l="l" r="r" t="t"/>
              <a:pathLst>
                <a:path extrusionOk="0" h="77" w="13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6467477" y="2232197"/>
              <a:ext cx="56992" cy="577514"/>
            </a:xfrm>
            <a:custGeom>
              <a:rect b="b" l="l" r="r" t="t"/>
              <a:pathLst>
                <a:path extrusionOk="0" h="131" w="13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467477" y="2950291"/>
              <a:ext cx="56992" cy="569915"/>
            </a:xfrm>
            <a:custGeom>
              <a:rect b="b" l="l" r="r" t="t"/>
              <a:pathLst>
                <a:path extrusionOk="0" h="130" w="13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82" name="Google Shape;82;p8"/>
            <p:cNvSpPr/>
            <p:nvPr/>
          </p:nvSpPr>
          <p:spPr>
            <a:xfrm>
              <a:off x="10301108" y="2201802"/>
              <a:ext cx="49393" cy="554717"/>
            </a:xfrm>
            <a:custGeom>
              <a:rect b="b" l="l" r="r" t="t"/>
              <a:pathLst>
                <a:path extrusionOk="0" h="126" w="11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486474" y="549048"/>
              <a:ext cx="3829832" cy="7868629"/>
            </a:xfrm>
            <a:custGeom>
              <a:rect b="b" l="l" r="r" t="t"/>
              <a:pathLst>
                <a:path extrusionOk="0" h="1791" w="868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6543466" y="602240"/>
              <a:ext cx="3719648" cy="7766044"/>
            </a:xfrm>
            <a:custGeom>
              <a:rect b="b" l="l" r="r" t="t"/>
              <a:pathLst>
                <a:path extrusionOk="0" h="1768" w="843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88" name="Google Shape;88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8"/>
            <p:cNvSpPr/>
            <p:nvPr/>
          </p:nvSpPr>
          <p:spPr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089836" y="993582"/>
              <a:ext cx="615509" cy="83588"/>
            </a:xfrm>
            <a:custGeom>
              <a:rect b="b" l="l" r="r" t="t"/>
              <a:pathLst>
                <a:path extrusionOk="0" h="19" w="13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467477" y="1536901"/>
              <a:ext cx="56992" cy="338150"/>
            </a:xfrm>
            <a:custGeom>
              <a:rect b="b" l="l" r="r" t="t"/>
              <a:pathLst>
                <a:path extrusionOk="0" h="77" w="13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6467477" y="2232197"/>
              <a:ext cx="56992" cy="577514"/>
            </a:xfrm>
            <a:custGeom>
              <a:rect b="b" l="l" r="r" t="t"/>
              <a:pathLst>
                <a:path extrusionOk="0" h="131" w="13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6467477" y="2950291"/>
              <a:ext cx="56992" cy="569915"/>
            </a:xfrm>
            <a:custGeom>
              <a:rect b="b" l="l" r="r" t="t"/>
              <a:pathLst>
                <a:path extrusionOk="0" h="130" w="13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0" name="Google Shape;100;p8"/>
          <p:cNvSpPr/>
          <p:nvPr>
            <p:ph idx="3" type="pic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1" name="Google Shape;101;p8"/>
          <p:cNvSpPr/>
          <p:nvPr>
            <p:ph idx="4" type="pic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- Vertical">
  <p:cSld name="Tablet - Vertical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9"/>
          <p:cNvGrpSpPr/>
          <p:nvPr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04" name="Google Shape;104;p9"/>
            <p:cNvSpPr/>
            <p:nvPr/>
          </p:nvSpPr>
          <p:spPr>
            <a:xfrm>
              <a:off x="1063625" y="116201"/>
              <a:ext cx="2790825" cy="4119563"/>
            </a:xfrm>
            <a:custGeom>
              <a:rect b="b" l="l" r="r" t="t"/>
              <a:pathLst>
                <a:path extrusionOk="0" h="260" w="175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63625" y="116201"/>
              <a:ext cx="2790825" cy="4119563"/>
            </a:xfrm>
            <a:custGeom>
              <a:rect b="b" l="l" r="r" t="t"/>
              <a:pathLst>
                <a:path extrusionOk="0" h="260" w="175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cap="flat" cmpd="sng" w="38100">
              <a:solidFill>
                <a:srgbClr val="F9E5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9E5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9" name="Google Shape;109;p9"/>
          <p:cNvSpPr/>
          <p:nvPr>
            <p:ph idx="2" type="pic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- Horizontal">
  <p:cSld name="Tablet - Horizontal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0"/>
          <p:cNvGrpSpPr/>
          <p:nvPr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12" name="Google Shape;112;p10"/>
            <p:cNvSpPr/>
            <p:nvPr/>
          </p:nvSpPr>
          <p:spPr>
            <a:xfrm>
              <a:off x="1063625" y="116201"/>
              <a:ext cx="2790825" cy="4119563"/>
            </a:xfrm>
            <a:custGeom>
              <a:rect b="b" l="l" r="r" t="t"/>
              <a:pathLst>
                <a:path extrusionOk="0" h="260" w="175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1063625" y="116201"/>
              <a:ext cx="2790825" cy="4119563"/>
            </a:xfrm>
            <a:custGeom>
              <a:rect b="b" l="l" r="r" t="t"/>
              <a:pathLst>
                <a:path extrusionOk="0" h="260" w="175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cap="flat" cmpd="sng" w="38100">
              <a:solidFill>
                <a:srgbClr val="F9E5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9E5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17" name="Google Shape;117;p10"/>
          <p:cNvSpPr/>
          <p:nvPr>
            <p:ph idx="2" type="pic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4.jp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/>
        </p:nvSpPr>
        <p:spPr>
          <a:xfrm>
            <a:off x="100" y="4011663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CamBoard</a:t>
            </a:r>
            <a:endParaRPr sz="2200"/>
          </a:p>
        </p:txBody>
      </p:sp>
      <p:sp>
        <p:nvSpPr>
          <p:cNvPr id="219" name="Google Shape;219;p21"/>
          <p:cNvSpPr txBox="1"/>
          <p:nvPr/>
        </p:nvSpPr>
        <p:spPr>
          <a:xfrm>
            <a:off x="2489350" y="5394669"/>
            <a:ext cx="7213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</a:t>
            </a:r>
            <a:r>
              <a:rPr lang="fr-F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olution to a fire-safe home</a:t>
            </a:r>
            <a:endParaRPr b="0" i="0" sz="35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575" y="613675"/>
            <a:ext cx="53721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/>
        </p:nvSpPr>
        <p:spPr>
          <a:xfrm>
            <a:off x="92775" y="121325"/>
            <a:ext cx="1219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Market Traction</a:t>
            </a:r>
            <a:endParaRPr sz="5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1102325" y="2821375"/>
            <a:ext cx="1958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83%</a:t>
            </a:r>
            <a:endParaRPr sz="5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311925" y="6156600"/>
            <a:ext cx="771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Source: Primary research of </a:t>
            </a:r>
            <a:r>
              <a:rPr b="1" lang="fr-FR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160+</a:t>
            </a:r>
            <a:r>
              <a:rPr lang="fr-FR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survey respondents and interviews with industry experts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9035175" y="2821375"/>
            <a:ext cx="1958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88%</a:t>
            </a:r>
            <a:endParaRPr sz="5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643675" y="4118175"/>
            <a:ext cx="303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respondents concerned about harmful chemicals in existing flame-resistant flatboards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8662125" y="4182400"/>
            <a:ext cx="303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respondents willing to try out Cambond’s environmentally sustainable flatboard 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3" name="Google Shape;313;p30"/>
          <p:cNvGrpSpPr/>
          <p:nvPr/>
        </p:nvGrpSpPr>
        <p:grpSpPr>
          <a:xfrm>
            <a:off x="4120377" y="1495116"/>
            <a:ext cx="3855147" cy="3606799"/>
            <a:chOff x="4120377" y="1495116"/>
            <a:chExt cx="3855147" cy="3606799"/>
          </a:xfrm>
        </p:grpSpPr>
        <p:grpSp>
          <p:nvGrpSpPr>
            <p:cNvPr id="314" name="Google Shape;314;p30"/>
            <p:cNvGrpSpPr/>
            <p:nvPr/>
          </p:nvGrpSpPr>
          <p:grpSpPr>
            <a:xfrm>
              <a:off x="4120377" y="1495116"/>
              <a:ext cx="3855147" cy="3606799"/>
              <a:chOff x="3603744" y="552456"/>
              <a:chExt cx="5367042" cy="5198615"/>
            </a:xfrm>
          </p:grpSpPr>
          <p:sp>
            <p:nvSpPr>
              <p:cNvPr id="315" name="Google Shape;315;p30"/>
              <p:cNvSpPr/>
              <p:nvPr/>
            </p:nvSpPr>
            <p:spPr>
              <a:xfrm>
                <a:off x="3925446" y="1082770"/>
                <a:ext cx="4668300" cy="4668300"/>
              </a:xfrm>
              <a:prstGeom prst="ellipse">
                <a:avLst/>
              </a:prstGeom>
              <a:solidFill>
                <a:srgbClr val="65F0A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6" name="Google Shape;316;p30"/>
              <p:cNvGrpSpPr/>
              <p:nvPr/>
            </p:nvGrpSpPr>
            <p:grpSpPr>
              <a:xfrm>
                <a:off x="4815580" y="552456"/>
                <a:ext cx="2887928" cy="2887928"/>
                <a:chOff x="3611776" y="414352"/>
                <a:chExt cx="2166000" cy="2166000"/>
              </a:xfrm>
            </p:grpSpPr>
            <p:sp>
              <p:nvSpPr>
                <p:cNvPr id="317" name="Google Shape;317;p30"/>
                <p:cNvSpPr/>
                <p:nvPr/>
              </p:nvSpPr>
              <p:spPr>
                <a:xfrm>
                  <a:off x="3611776" y="414352"/>
                  <a:ext cx="2166000" cy="2166000"/>
                </a:xfrm>
                <a:prstGeom prst="ellipse">
                  <a:avLst/>
                </a:prstGeom>
                <a:solidFill>
                  <a:srgbClr val="0E9453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0"/>
                <p:cNvSpPr txBox="1"/>
                <p:nvPr/>
              </p:nvSpPr>
              <p:spPr>
                <a:xfrm>
                  <a:off x="3967546" y="1027503"/>
                  <a:ext cx="1496100" cy="7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-FR" sz="18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Safe</a:t>
                  </a:r>
                  <a:endParaRPr b="1" sz="18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319" name="Google Shape;319;p30"/>
              <p:cNvGrpSpPr/>
              <p:nvPr/>
            </p:nvGrpSpPr>
            <p:grpSpPr>
              <a:xfrm>
                <a:off x="6082859" y="2710418"/>
                <a:ext cx="2887928" cy="2887928"/>
                <a:chOff x="4562258" y="2032864"/>
                <a:chExt cx="2166000" cy="2166000"/>
              </a:xfrm>
            </p:grpSpPr>
            <p:sp>
              <p:nvSpPr>
                <p:cNvPr id="320" name="Google Shape;320;p30"/>
                <p:cNvSpPr/>
                <p:nvPr/>
              </p:nvSpPr>
              <p:spPr>
                <a:xfrm>
                  <a:off x="4562258" y="2032864"/>
                  <a:ext cx="2166000" cy="2166000"/>
                </a:xfrm>
                <a:prstGeom prst="ellipse">
                  <a:avLst/>
                </a:prstGeom>
                <a:solidFill>
                  <a:srgbClr val="0B7743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0"/>
                <p:cNvSpPr txBox="1"/>
                <p:nvPr/>
              </p:nvSpPr>
              <p:spPr>
                <a:xfrm>
                  <a:off x="5079784" y="2834734"/>
                  <a:ext cx="1496100" cy="7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-FR" sz="18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Economical</a:t>
                  </a:r>
                  <a:endParaRPr b="1" sz="18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322" name="Google Shape;322;p30"/>
              <p:cNvGrpSpPr/>
              <p:nvPr/>
            </p:nvGrpSpPr>
            <p:grpSpPr>
              <a:xfrm>
                <a:off x="3603744" y="2710418"/>
                <a:ext cx="2887928" cy="2887928"/>
                <a:chOff x="2702876" y="2032864"/>
                <a:chExt cx="2166000" cy="2166000"/>
              </a:xfrm>
            </p:grpSpPr>
            <p:sp>
              <p:nvSpPr>
                <p:cNvPr id="323" name="Google Shape;323;p30"/>
                <p:cNvSpPr/>
                <p:nvPr/>
              </p:nvSpPr>
              <p:spPr>
                <a:xfrm>
                  <a:off x="2702876" y="2032864"/>
                  <a:ext cx="2166000" cy="2166000"/>
                </a:xfrm>
                <a:prstGeom prst="ellipse">
                  <a:avLst/>
                </a:prstGeom>
                <a:solidFill>
                  <a:srgbClr val="08563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0"/>
                <p:cNvSpPr txBox="1"/>
                <p:nvPr/>
              </p:nvSpPr>
              <p:spPr>
                <a:xfrm>
                  <a:off x="2855281" y="2834728"/>
                  <a:ext cx="1496100" cy="7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-FR" sz="18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Durable</a:t>
                  </a:r>
                  <a:endParaRPr b="1" sz="18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25" name="Google Shape;325;p30"/>
              <p:cNvSpPr/>
              <p:nvPr/>
            </p:nvSpPr>
            <p:spPr>
              <a:xfrm>
                <a:off x="5446240" y="2594988"/>
                <a:ext cx="1634400" cy="1634400"/>
              </a:xfrm>
              <a:prstGeom prst="ellipse">
                <a:avLst/>
              </a:prstGeom>
              <a:solidFill>
                <a:srgbClr val="65F0A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" name="Google Shape;326;p30"/>
            <p:cNvSpPr txBox="1"/>
            <p:nvPr/>
          </p:nvSpPr>
          <p:spPr>
            <a:xfrm>
              <a:off x="5331561" y="3125569"/>
              <a:ext cx="14328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800">
                  <a:latin typeface="Quattrocento Sans"/>
                  <a:ea typeface="Quattrocento Sans"/>
                  <a:cs typeface="Quattrocento Sans"/>
                  <a:sym typeface="Quattrocento Sans"/>
                </a:rPr>
                <a:t>Desired</a:t>
              </a:r>
              <a:endParaRPr b="1" sz="18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800">
                  <a:latin typeface="Quattrocento Sans"/>
                  <a:ea typeface="Quattrocento Sans"/>
                  <a:cs typeface="Quattrocento Sans"/>
                  <a:sym typeface="Quattrocento Sans"/>
                </a:rPr>
                <a:t>features</a:t>
              </a:r>
              <a:endParaRPr b="1" sz="18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/>
        </p:nvSpPr>
        <p:spPr>
          <a:xfrm>
            <a:off x="0" y="5987225"/>
            <a:ext cx="1219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</a:t>
            </a:r>
            <a:r>
              <a:rPr lang="fr-F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 estimate </a:t>
            </a:r>
            <a:r>
              <a:rPr b="1" lang="fr-F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Camboard final price to be lower than the average, with a cost of production of £3.50.</a:t>
            </a:r>
            <a:r>
              <a:rPr lang="fr-FR" sz="1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9650050" y="2730263"/>
            <a:ext cx="229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Camboard Class B expected to be around here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33" name="Google Shape;333;p31"/>
          <p:cNvGrpSpPr/>
          <p:nvPr/>
        </p:nvGrpSpPr>
        <p:grpSpPr>
          <a:xfrm>
            <a:off x="1592285" y="253332"/>
            <a:ext cx="7852961" cy="5371301"/>
            <a:chOff x="1786100" y="1160787"/>
            <a:chExt cx="6602455" cy="4463438"/>
          </a:xfrm>
        </p:grpSpPr>
        <p:pic>
          <p:nvPicPr>
            <p:cNvPr id="334" name="Google Shape;33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6100" y="1160787"/>
              <a:ext cx="6602455" cy="4463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31"/>
            <p:cNvSpPr/>
            <p:nvPr/>
          </p:nvSpPr>
          <p:spPr>
            <a:xfrm>
              <a:off x="5649050" y="3295500"/>
              <a:ext cx="1841700" cy="497700"/>
            </a:xfrm>
            <a:prstGeom prst="ellipse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/>
                <a:t>   </a:t>
              </a:r>
              <a:r>
                <a:rPr b="1" lang="fr-FR">
                  <a:solidFill>
                    <a:srgbClr val="6AA84F"/>
                  </a:solidFill>
                </a:rPr>
                <a:t>CamBoard</a:t>
              </a:r>
              <a:endParaRPr b="1">
                <a:solidFill>
                  <a:srgbClr val="6AA84F"/>
                </a:solidFill>
              </a:endParaRPr>
            </a:p>
          </p:txBody>
        </p:sp>
        <p:sp>
          <p:nvSpPr>
            <p:cNvPr id="336" name="Google Shape;336;p31"/>
            <p:cNvSpPr txBox="1"/>
            <p:nvPr/>
          </p:nvSpPr>
          <p:spPr>
            <a:xfrm>
              <a:off x="5073650" y="2926200"/>
              <a:ext cx="30000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 </a:t>
              </a:r>
              <a:r>
                <a:rPr lang="fr-FR" sz="1200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toxic coatings </a:t>
              </a:r>
              <a:endParaRPr/>
            </a:p>
          </p:txBody>
        </p:sp>
      </p:grpSp>
      <p:cxnSp>
        <p:nvCxnSpPr>
          <p:cNvPr id="337" name="Google Shape;337;p31"/>
          <p:cNvCxnSpPr/>
          <p:nvPr/>
        </p:nvCxnSpPr>
        <p:spPr>
          <a:xfrm>
            <a:off x="8472200" y="3109925"/>
            <a:ext cx="13449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2"/>
          <p:cNvGrpSpPr/>
          <p:nvPr/>
        </p:nvGrpSpPr>
        <p:grpSpPr>
          <a:xfrm>
            <a:off x="1689575" y="1284175"/>
            <a:ext cx="9662650" cy="2397175"/>
            <a:chOff x="1689575" y="1284175"/>
            <a:chExt cx="9662650" cy="2397175"/>
          </a:xfrm>
        </p:grpSpPr>
        <p:pic>
          <p:nvPicPr>
            <p:cNvPr id="343" name="Google Shape;34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350" y="1284175"/>
              <a:ext cx="4273300" cy="239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2"/>
            <p:cNvSpPr txBox="1"/>
            <p:nvPr/>
          </p:nvSpPr>
          <p:spPr>
            <a:xfrm>
              <a:off x="1689575" y="2128763"/>
              <a:ext cx="1822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3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Licence</a:t>
              </a:r>
              <a:endParaRPr b="1" sz="3400"/>
            </a:p>
          </p:txBody>
        </p:sp>
        <p:sp>
          <p:nvSpPr>
            <p:cNvPr id="345" name="Google Shape;345;p32"/>
            <p:cNvSpPr txBox="1"/>
            <p:nvPr/>
          </p:nvSpPr>
          <p:spPr>
            <a:xfrm>
              <a:off x="8520225" y="2128763"/>
              <a:ext cx="2832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3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technology</a:t>
              </a:r>
              <a:endParaRPr b="1" sz="3400"/>
            </a:p>
          </p:txBody>
        </p:sp>
      </p:grpSp>
      <p:sp>
        <p:nvSpPr>
          <p:cNvPr id="346" name="Google Shape;346;p32"/>
          <p:cNvSpPr txBox="1"/>
          <p:nvPr/>
        </p:nvSpPr>
        <p:spPr>
          <a:xfrm>
            <a:off x="0" y="56600"/>
            <a:ext cx="1219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>
                <a:latin typeface="Quattrocento Sans"/>
                <a:ea typeface="Quattrocento Sans"/>
                <a:cs typeface="Quattrocento Sans"/>
                <a:sym typeface="Quattrocento Sans"/>
              </a:rPr>
              <a:t>Route to market</a:t>
            </a:r>
            <a:endParaRPr sz="5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536975" y="4646238"/>
            <a:ext cx="11382625" cy="1121224"/>
            <a:chOff x="536975" y="4646238"/>
            <a:chExt cx="11382625" cy="1121224"/>
          </a:xfrm>
        </p:grpSpPr>
        <p:pic>
          <p:nvPicPr>
            <p:cNvPr id="348" name="Google Shape;34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49775" y="4646238"/>
              <a:ext cx="3272326" cy="112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12400" y="4663850"/>
              <a:ext cx="4707200" cy="108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32"/>
            <p:cNvSpPr txBox="1"/>
            <p:nvPr/>
          </p:nvSpPr>
          <p:spPr>
            <a:xfrm>
              <a:off x="536975" y="4852838"/>
              <a:ext cx="1822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3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Partners</a:t>
              </a:r>
              <a:endParaRPr b="1" sz="34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/>
        </p:nvSpPr>
        <p:spPr>
          <a:xfrm>
            <a:off x="20" y="73800"/>
            <a:ext cx="12192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Team</a:t>
            </a:r>
            <a:endParaRPr sz="55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 rotWithShape="1">
          <a:blip r:embed="rId3">
            <a:alphaModFix/>
          </a:blip>
          <a:srcRect b="11445" l="6020" r="9305" t="6445"/>
          <a:stretch/>
        </p:blipFill>
        <p:spPr>
          <a:xfrm>
            <a:off x="1381150" y="3831400"/>
            <a:ext cx="1565646" cy="156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3"/>
          <p:cNvGrpSpPr/>
          <p:nvPr/>
        </p:nvGrpSpPr>
        <p:grpSpPr>
          <a:xfrm>
            <a:off x="3835350" y="3827829"/>
            <a:ext cx="1662000" cy="2343871"/>
            <a:chOff x="3835350" y="3827829"/>
            <a:chExt cx="1662000" cy="2343871"/>
          </a:xfrm>
        </p:grpSpPr>
        <p:pic>
          <p:nvPicPr>
            <p:cNvPr id="358" name="Google Shape;358;p33"/>
            <p:cNvPicPr preferRelativeResize="0"/>
            <p:nvPr/>
          </p:nvPicPr>
          <p:blipFill rotWithShape="1">
            <a:blip r:embed="rId4">
              <a:alphaModFix/>
            </a:blip>
            <a:srcRect b="7303" l="5621" r="6950" t="7474"/>
            <a:stretch/>
          </p:blipFill>
          <p:spPr>
            <a:xfrm>
              <a:off x="3852750" y="3827829"/>
              <a:ext cx="1627225" cy="1596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33"/>
            <p:cNvSpPr txBox="1"/>
            <p:nvPr/>
          </p:nvSpPr>
          <p:spPr>
            <a:xfrm>
              <a:off x="3835350" y="5556100"/>
              <a:ext cx="166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>
                  <a:latin typeface="Quattrocento Sans"/>
                  <a:ea typeface="Quattrocento Sans"/>
                  <a:cs typeface="Quattrocento Sans"/>
                  <a:sym typeface="Quattrocento Sans"/>
                </a:rPr>
                <a:t>Spyros Ploussiou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Quattrocento Sans"/>
                  <a:ea typeface="Quattrocento Sans"/>
                  <a:cs typeface="Quattrocento Sans"/>
                  <a:sym typeface="Quattrocento Sans"/>
                </a:rPr>
                <a:t>The Analyst</a:t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60" name="Google Shape;360;p33"/>
          <p:cNvSpPr txBox="1"/>
          <p:nvPr/>
        </p:nvSpPr>
        <p:spPr>
          <a:xfrm>
            <a:off x="1284788" y="5556100"/>
            <a:ext cx="166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Quattrocento Sans"/>
                <a:ea typeface="Quattrocento Sans"/>
                <a:cs typeface="Quattrocento Sans"/>
                <a:sym typeface="Quattrocento Sans"/>
              </a:rPr>
              <a:t>Akhila Jayaram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The Director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61" name="Google Shape;361;p33"/>
          <p:cNvGrpSpPr/>
          <p:nvPr/>
        </p:nvGrpSpPr>
        <p:grpSpPr>
          <a:xfrm>
            <a:off x="6441713" y="3831400"/>
            <a:ext cx="1662000" cy="2340300"/>
            <a:chOff x="6441713" y="3831400"/>
            <a:chExt cx="1662000" cy="2340300"/>
          </a:xfrm>
        </p:grpSpPr>
        <p:pic>
          <p:nvPicPr>
            <p:cNvPr id="362" name="Google Shape;362;p33"/>
            <p:cNvPicPr preferRelativeResize="0"/>
            <p:nvPr/>
          </p:nvPicPr>
          <p:blipFill rotWithShape="1">
            <a:blip r:embed="rId5">
              <a:alphaModFix/>
            </a:blip>
            <a:srcRect b="26573" l="0" r="0" t="0"/>
            <a:stretch/>
          </p:blipFill>
          <p:spPr>
            <a:xfrm>
              <a:off x="6459100" y="3831400"/>
              <a:ext cx="1627225" cy="159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33"/>
            <p:cNvSpPr txBox="1"/>
            <p:nvPr/>
          </p:nvSpPr>
          <p:spPr>
            <a:xfrm>
              <a:off x="6441713" y="5556100"/>
              <a:ext cx="166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>
                  <a:latin typeface="Quattrocento Sans"/>
                  <a:ea typeface="Quattrocento Sans"/>
                  <a:cs typeface="Quattrocento Sans"/>
                  <a:sym typeface="Quattrocento Sans"/>
                </a:rPr>
                <a:t>Omar Darwish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Quattrocento Sans"/>
                  <a:ea typeface="Quattrocento Sans"/>
                  <a:cs typeface="Quattrocento Sans"/>
                  <a:sym typeface="Quattrocento Sans"/>
                </a:rPr>
                <a:t>The Artist</a:t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64" name="Google Shape;364;p33"/>
          <p:cNvGrpSpPr/>
          <p:nvPr/>
        </p:nvGrpSpPr>
        <p:grpSpPr>
          <a:xfrm>
            <a:off x="8899538" y="3891680"/>
            <a:ext cx="1662000" cy="2280020"/>
            <a:chOff x="8899538" y="3891680"/>
            <a:chExt cx="1662000" cy="2280020"/>
          </a:xfrm>
        </p:grpSpPr>
        <p:pic>
          <p:nvPicPr>
            <p:cNvPr id="365" name="Google Shape;365;p33"/>
            <p:cNvPicPr preferRelativeResize="0"/>
            <p:nvPr/>
          </p:nvPicPr>
          <p:blipFill rotWithShape="1">
            <a:blip r:embed="rId6">
              <a:alphaModFix/>
            </a:blip>
            <a:srcRect b="8742" l="6622" r="6812" t="5962"/>
            <a:stretch/>
          </p:blipFill>
          <p:spPr>
            <a:xfrm>
              <a:off x="8947725" y="3891680"/>
              <a:ext cx="1565650" cy="1532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33"/>
            <p:cNvSpPr txBox="1"/>
            <p:nvPr/>
          </p:nvSpPr>
          <p:spPr>
            <a:xfrm>
              <a:off x="8899538" y="5556100"/>
              <a:ext cx="166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>
                  <a:latin typeface="Quattrocento Sans"/>
                  <a:ea typeface="Quattrocento Sans"/>
                  <a:cs typeface="Quattrocento Sans"/>
                  <a:sym typeface="Quattrocento Sans"/>
                </a:rPr>
                <a:t>Elena Gel</a:t>
              </a:r>
              <a:r>
                <a:rPr b="1" lang="fr-FR">
                  <a:latin typeface="Quattrocento Sans"/>
                  <a:ea typeface="Quattrocento Sans"/>
                  <a:cs typeface="Quattrocento Sans"/>
                  <a:sym typeface="Quattrocento Sans"/>
                </a:rPr>
                <a:t>z</a:t>
              </a:r>
              <a:r>
                <a:rPr b="1" lang="fr-FR">
                  <a:latin typeface="Quattrocento Sans"/>
                  <a:ea typeface="Quattrocento Sans"/>
                  <a:cs typeface="Quattrocento Sans"/>
                  <a:sym typeface="Quattrocento Sans"/>
                </a:rPr>
                <a:t>inyt</a:t>
              </a:r>
              <a:r>
                <a:rPr b="1" lang="fr-FR">
                  <a:latin typeface="Quattrocento Sans"/>
                  <a:ea typeface="Quattrocento Sans"/>
                  <a:cs typeface="Quattrocento Sans"/>
                  <a:sym typeface="Quattrocento Sans"/>
                </a:rPr>
                <a:t>e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Quattrocento Sans"/>
                  <a:ea typeface="Quattrocento Sans"/>
                  <a:cs typeface="Quattrocento Sans"/>
                  <a:sym typeface="Quattrocento Sans"/>
                </a:rPr>
                <a:t>The Influencer</a:t>
              </a: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67" name="Google Shape;367;p33"/>
          <p:cNvSpPr txBox="1"/>
          <p:nvPr/>
        </p:nvSpPr>
        <p:spPr>
          <a:xfrm>
            <a:off x="4320525" y="3040750"/>
            <a:ext cx="377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Quattrocento Sans"/>
                <a:ea typeface="Quattrocento Sans"/>
                <a:cs typeface="Quattrocento Sans"/>
                <a:sym typeface="Quattrocento Sans"/>
              </a:rPr>
              <a:t>Dr Gareth Roberts and Prof Xiabin Zhao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Quattrocento Sans"/>
                <a:ea typeface="Quattrocento Sans"/>
                <a:cs typeface="Quattrocento Sans"/>
                <a:sym typeface="Quattrocento Sans"/>
              </a:rPr>
              <a:t>The Inventors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8" name="Google Shape;368;p33"/>
          <p:cNvPicPr preferRelativeResize="0"/>
          <p:nvPr/>
        </p:nvPicPr>
        <p:blipFill rotWithShape="1">
          <a:blip r:embed="rId7">
            <a:alphaModFix/>
          </a:blip>
          <a:srcRect b="-30560" l="-119590" r="119590" t="30560"/>
          <a:stretch/>
        </p:blipFill>
        <p:spPr>
          <a:xfrm>
            <a:off x="4829525" y="915179"/>
            <a:ext cx="2757495" cy="247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 rotWithShape="1">
          <a:blip r:embed="rId7">
            <a:alphaModFix/>
          </a:blip>
          <a:srcRect b="28397" l="0" r="0" t="0"/>
          <a:stretch/>
        </p:blipFill>
        <p:spPr>
          <a:xfrm>
            <a:off x="4717275" y="1266939"/>
            <a:ext cx="2757500" cy="17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4"/>
          <p:cNvGrpSpPr/>
          <p:nvPr/>
        </p:nvGrpSpPr>
        <p:grpSpPr>
          <a:xfrm>
            <a:off x="644038" y="971875"/>
            <a:ext cx="11547657" cy="4576900"/>
            <a:chOff x="644038" y="971875"/>
            <a:chExt cx="11547657" cy="4576900"/>
          </a:xfrm>
        </p:grpSpPr>
        <p:grpSp>
          <p:nvGrpSpPr>
            <p:cNvPr id="375" name="Google Shape;375;p34"/>
            <p:cNvGrpSpPr/>
            <p:nvPr/>
          </p:nvGrpSpPr>
          <p:grpSpPr>
            <a:xfrm>
              <a:off x="6018154" y="2029994"/>
              <a:ext cx="3238076" cy="1820142"/>
              <a:chOff x="4526679" y="1515407"/>
              <a:chExt cx="2428617" cy="1365141"/>
            </a:xfrm>
          </p:grpSpPr>
          <p:sp>
            <p:nvSpPr>
              <p:cNvPr id="376" name="Google Shape;376;p34"/>
              <p:cNvSpPr/>
              <p:nvPr/>
            </p:nvSpPr>
            <p:spPr>
              <a:xfrm>
                <a:off x="4849302" y="2373370"/>
                <a:ext cx="1958400" cy="133500"/>
              </a:xfrm>
              <a:prstGeom prst="rect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7" name="Google Shape;377;p34"/>
              <p:cNvGrpSpPr/>
              <p:nvPr/>
            </p:nvGrpSpPr>
            <p:grpSpPr>
              <a:xfrm>
                <a:off x="4526679" y="1515407"/>
                <a:ext cx="2428617" cy="1365141"/>
                <a:chOff x="4526679" y="1515407"/>
                <a:chExt cx="2428617" cy="1365141"/>
              </a:xfrm>
            </p:grpSpPr>
            <p:grpSp>
              <p:nvGrpSpPr>
                <p:cNvPr id="378" name="Google Shape;378;p34"/>
                <p:cNvGrpSpPr/>
                <p:nvPr/>
              </p:nvGrpSpPr>
              <p:grpSpPr>
                <a:xfrm>
                  <a:off x="4808316" y="2093959"/>
                  <a:ext cx="92400" cy="411825"/>
                  <a:chOff x="845575" y="1857595"/>
                  <a:chExt cx="92400" cy="411825"/>
                </a:xfrm>
              </p:grpSpPr>
              <p:cxnSp>
                <p:nvCxnSpPr>
                  <p:cNvPr id="379" name="Google Shape;379;p34"/>
                  <p:cNvCxnSpPr/>
                  <p:nvPr/>
                </p:nvCxnSpPr>
                <p:spPr>
                  <a:xfrm>
                    <a:off x="891775" y="1910020"/>
                    <a:ext cx="0" cy="359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80" name="Google Shape;380;p34"/>
                  <p:cNvSpPr/>
                  <p:nvPr/>
                </p:nvSpPr>
                <p:spPr>
                  <a:xfrm>
                    <a:off x="845575" y="1857595"/>
                    <a:ext cx="92400" cy="92400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81" name="Google Shape;381;p34"/>
                <p:cNvSpPr txBox="1"/>
                <p:nvPr/>
              </p:nvSpPr>
              <p:spPr>
                <a:xfrm>
                  <a:off x="4526679" y="2509148"/>
                  <a:ext cx="6927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1900" lIns="121900" spcFirstLastPara="1" rIns="121900" wrap="square" tIns="121900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2100"/>
                    </a:spcAft>
                    <a:buNone/>
                  </a:pPr>
                  <a:r>
                    <a:rPr b="1" lang="fr-FR" sz="16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2020</a:t>
                  </a:r>
                  <a:endParaRPr b="1" sz="16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82" name="Google Shape;382;p34"/>
                <p:cNvSpPr txBox="1"/>
                <p:nvPr/>
              </p:nvSpPr>
              <p:spPr>
                <a:xfrm>
                  <a:off x="4701696" y="1515407"/>
                  <a:ext cx="2253600" cy="94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-FR" sz="17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Innovate UK grant for utilisation of waste streams</a:t>
                  </a:r>
                  <a:endParaRPr b="1" sz="17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83" name="Google Shape;383;p34"/>
            <p:cNvGrpSpPr/>
            <p:nvPr/>
          </p:nvGrpSpPr>
          <p:grpSpPr>
            <a:xfrm>
              <a:off x="8563601" y="2671425"/>
              <a:ext cx="3628094" cy="2314145"/>
              <a:chOff x="6435812" y="1996493"/>
              <a:chExt cx="2721138" cy="1735652"/>
            </a:xfrm>
          </p:grpSpPr>
          <p:sp>
            <p:nvSpPr>
              <p:cNvPr id="384" name="Google Shape;384;p34"/>
              <p:cNvSpPr/>
              <p:nvPr/>
            </p:nvSpPr>
            <p:spPr>
              <a:xfrm>
                <a:off x="6807650" y="2373370"/>
                <a:ext cx="2349300" cy="133500"/>
              </a:xfrm>
              <a:prstGeom prst="rect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5" name="Google Shape;385;p34"/>
              <p:cNvGrpSpPr/>
              <p:nvPr/>
            </p:nvGrpSpPr>
            <p:grpSpPr>
              <a:xfrm>
                <a:off x="6435812" y="1996493"/>
                <a:ext cx="2494561" cy="1735652"/>
                <a:chOff x="6435812" y="1996493"/>
                <a:chExt cx="2494561" cy="1735652"/>
              </a:xfrm>
            </p:grpSpPr>
            <p:grpSp>
              <p:nvGrpSpPr>
                <p:cNvPr id="386" name="Google Shape;386;p34"/>
                <p:cNvGrpSpPr/>
                <p:nvPr/>
              </p:nvGrpSpPr>
              <p:grpSpPr>
                <a:xfrm rot="10800000">
                  <a:off x="6760035" y="2373362"/>
                  <a:ext cx="92400" cy="411825"/>
                  <a:chOff x="2070100" y="3269805"/>
                  <a:chExt cx="92400" cy="411825"/>
                </a:xfrm>
              </p:grpSpPr>
              <p:cxnSp>
                <p:nvCxnSpPr>
                  <p:cNvPr id="387" name="Google Shape;387;p34"/>
                  <p:cNvCxnSpPr/>
                  <p:nvPr/>
                </p:nvCxnSpPr>
                <p:spPr>
                  <a:xfrm>
                    <a:off x="2116300" y="3322230"/>
                    <a:ext cx="0" cy="359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88" name="Google Shape;388;p34"/>
                  <p:cNvSpPr/>
                  <p:nvPr/>
                </p:nvSpPr>
                <p:spPr>
                  <a:xfrm>
                    <a:off x="2070100" y="3269805"/>
                    <a:ext cx="92400" cy="92400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89" name="Google Shape;389;p34"/>
                <p:cNvSpPr txBox="1"/>
                <p:nvPr/>
              </p:nvSpPr>
              <p:spPr>
                <a:xfrm>
                  <a:off x="6435812" y="1996493"/>
                  <a:ext cx="11724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1900" lIns="121900" spcFirstLastPara="1" rIns="121900" wrap="square" tIns="121900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2100"/>
                    </a:spcAft>
                    <a:buNone/>
                  </a:pPr>
                  <a:r>
                    <a:rPr b="1" lang="fr-FR" sz="16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2021-Beyond</a:t>
                  </a:r>
                  <a:endParaRPr b="1" sz="16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0" name="Google Shape;390;p34"/>
                <p:cNvSpPr txBox="1"/>
                <p:nvPr/>
              </p:nvSpPr>
              <p:spPr>
                <a:xfrm>
                  <a:off x="6676773" y="2788345"/>
                  <a:ext cx="2253600" cy="94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-FR" sz="17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Industrial demonstration and revenue generation</a:t>
                  </a:r>
                  <a:endParaRPr b="1" sz="17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1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2100"/>
                    </a:spcAft>
                    <a:buNone/>
                  </a:pPr>
                  <a:r>
                    <a:t/>
                  </a:r>
                  <a:endParaRPr b="1" sz="11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91" name="Google Shape;391;p34"/>
            <p:cNvGrpSpPr/>
            <p:nvPr/>
          </p:nvGrpSpPr>
          <p:grpSpPr>
            <a:xfrm>
              <a:off x="644038" y="2233794"/>
              <a:ext cx="3440889" cy="1616356"/>
              <a:chOff x="495991" y="1668261"/>
              <a:chExt cx="2580731" cy="1212297"/>
            </a:xfrm>
          </p:grpSpPr>
          <p:sp>
            <p:nvSpPr>
              <p:cNvPr id="392" name="Google Shape;392;p34"/>
              <p:cNvSpPr/>
              <p:nvPr/>
            </p:nvSpPr>
            <p:spPr>
              <a:xfrm>
                <a:off x="932600" y="2373370"/>
                <a:ext cx="1958400" cy="133500"/>
              </a:xfrm>
              <a:prstGeom prst="rect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3" name="Google Shape;393;p34"/>
              <p:cNvGrpSpPr/>
              <p:nvPr/>
            </p:nvGrpSpPr>
            <p:grpSpPr>
              <a:xfrm>
                <a:off x="495991" y="1668261"/>
                <a:ext cx="2580731" cy="1212297"/>
                <a:chOff x="495991" y="1668261"/>
                <a:chExt cx="2580731" cy="1212297"/>
              </a:xfrm>
            </p:grpSpPr>
            <p:sp>
              <p:nvSpPr>
                <p:cNvPr id="394" name="Google Shape;394;p34"/>
                <p:cNvSpPr txBox="1"/>
                <p:nvPr/>
              </p:nvSpPr>
              <p:spPr>
                <a:xfrm>
                  <a:off x="495991" y="2509158"/>
                  <a:ext cx="8712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1900" lIns="121900" spcFirstLastPara="1" rIns="121900" wrap="square" tIns="121900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2100"/>
                    </a:spcAft>
                    <a:buNone/>
                  </a:pPr>
                  <a:r>
                    <a:rPr b="1" lang="fr-FR" sz="16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2016-19</a:t>
                  </a:r>
                  <a:endParaRPr b="1" sz="16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95" name="Google Shape;395;p34"/>
                <p:cNvGrpSpPr/>
                <p:nvPr/>
              </p:nvGrpSpPr>
              <p:grpSpPr>
                <a:xfrm>
                  <a:off x="881025" y="2093959"/>
                  <a:ext cx="92400" cy="411825"/>
                  <a:chOff x="845575" y="1857595"/>
                  <a:chExt cx="92400" cy="411825"/>
                </a:xfrm>
              </p:grpSpPr>
              <p:cxnSp>
                <p:nvCxnSpPr>
                  <p:cNvPr id="396" name="Google Shape;396;p34"/>
                  <p:cNvCxnSpPr/>
                  <p:nvPr/>
                </p:nvCxnSpPr>
                <p:spPr>
                  <a:xfrm>
                    <a:off x="891775" y="1910020"/>
                    <a:ext cx="0" cy="359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97" name="Google Shape;397;p34"/>
                  <p:cNvSpPr/>
                  <p:nvPr/>
                </p:nvSpPr>
                <p:spPr>
                  <a:xfrm>
                    <a:off x="845575" y="1857595"/>
                    <a:ext cx="92400" cy="92400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8" name="Google Shape;398;p34"/>
                <p:cNvSpPr txBox="1"/>
                <p:nvPr/>
              </p:nvSpPr>
              <p:spPr>
                <a:xfrm>
                  <a:off x="823122" y="1668261"/>
                  <a:ext cx="2253600" cy="94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-FR" sz="17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Patents filed and granted</a:t>
                  </a:r>
                  <a:endParaRPr b="1" sz="17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70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2100"/>
                    </a:spcAft>
                    <a:buNone/>
                  </a:pPr>
                  <a:r>
                    <a:t/>
                  </a:r>
                  <a:endParaRPr b="1" sz="17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399" name="Google Shape;399;p34"/>
            <p:cNvGrpSpPr/>
            <p:nvPr/>
          </p:nvGrpSpPr>
          <p:grpSpPr>
            <a:xfrm>
              <a:off x="3350109" y="2671423"/>
              <a:ext cx="3335057" cy="2314147"/>
              <a:chOff x="2525595" y="1996491"/>
              <a:chExt cx="2501355" cy="1735654"/>
            </a:xfrm>
          </p:grpSpPr>
          <p:sp>
            <p:nvSpPr>
              <p:cNvPr id="400" name="Google Shape;400;p34"/>
              <p:cNvSpPr/>
              <p:nvPr/>
            </p:nvSpPr>
            <p:spPr>
              <a:xfrm>
                <a:off x="2890952" y="2373370"/>
                <a:ext cx="1958400" cy="133500"/>
              </a:xfrm>
              <a:prstGeom prst="rect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1" name="Google Shape;401;p34"/>
              <p:cNvGrpSpPr/>
              <p:nvPr/>
            </p:nvGrpSpPr>
            <p:grpSpPr>
              <a:xfrm>
                <a:off x="2525595" y="1996491"/>
                <a:ext cx="2501355" cy="1735654"/>
                <a:chOff x="2525595" y="1996491"/>
                <a:chExt cx="2501355" cy="1735654"/>
              </a:xfrm>
            </p:grpSpPr>
            <p:sp>
              <p:nvSpPr>
                <p:cNvPr id="402" name="Google Shape;402;p34"/>
                <p:cNvSpPr txBox="1"/>
                <p:nvPr/>
              </p:nvSpPr>
              <p:spPr>
                <a:xfrm>
                  <a:off x="2525595" y="1996491"/>
                  <a:ext cx="7458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1900" lIns="121900" spcFirstLastPara="1" rIns="121900" wrap="square" tIns="121900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2100"/>
                    </a:spcAft>
                    <a:buNone/>
                  </a:pPr>
                  <a:r>
                    <a:rPr b="1" lang="fr-FR" sz="16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2020</a:t>
                  </a:r>
                  <a:endParaRPr b="1" sz="16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03" name="Google Shape;403;p34"/>
                <p:cNvGrpSpPr/>
                <p:nvPr/>
              </p:nvGrpSpPr>
              <p:grpSpPr>
                <a:xfrm rot="10800000">
                  <a:off x="2849073" y="2373362"/>
                  <a:ext cx="92400" cy="411825"/>
                  <a:chOff x="2070100" y="3269805"/>
                  <a:chExt cx="92400" cy="411825"/>
                </a:xfrm>
              </p:grpSpPr>
              <p:cxnSp>
                <p:nvCxnSpPr>
                  <p:cNvPr id="404" name="Google Shape;404;p34"/>
                  <p:cNvCxnSpPr/>
                  <p:nvPr/>
                </p:nvCxnSpPr>
                <p:spPr>
                  <a:xfrm>
                    <a:off x="2116300" y="3322230"/>
                    <a:ext cx="0" cy="359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405" name="Google Shape;405;p34"/>
                  <p:cNvSpPr/>
                  <p:nvPr/>
                </p:nvSpPr>
                <p:spPr>
                  <a:xfrm>
                    <a:off x="2070100" y="3269805"/>
                    <a:ext cx="92400" cy="92400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06" name="Google Shape;406;p34"/>
                <p:cNvSpPr txBox="1"/>
                <p:nvPr/>
              </p:nvSpPr>
              <p:spPr>
                <a:xfrm>
                  <a:off x="2773350" y="2788345"/>
                  <a:ext cx="2253600" cy="94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-FR" sz="1700"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First products with bioresin</a:t>
                  </a:r>
                  <a:endParaRPr b="1" sz="1700"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10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2100"/>
                    </a:spcAft>
                    <a:buNone/>
                  </a:pPr>
                  <a:r>
                    <a:t/>
                  </a:r>
                  <a:endParaRPr b="1" sz="11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pic>
          <p:nvPicPr>
            <p:cNvPr id="407" name="Google Shape;40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9700" y="971875"/>
              <a:ext cx="1188375" cy="118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34"/>
            <p:cNvPicPr preferRelativeResize="0"/>
            <p:nvPr/>
          </p:nvPicPr>
          <p:blipFill rotWithShape="1">
            <a:blip r:embed="rId4">
              <a:alphaModFix/>
            </a:blip>
            <a:srcRect b="28460" l="6909" r="8723" t="22486"/>
            <a:stretch/>
          </p:blipFill>
          <p:spPr>
            <a:xfrm>
              <a:off x="6440213" y="1102113"/>
              <a:ext cx="2393976" cy="927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554400" y="4408175"/>
              <a:ext cx="1140600" cy="1140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0" name="Google Shape;41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950" y="4198050"/>
            <a:ext cx="1711050" cy="17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5250" y="3784713"/>
            <a:ext cx="1917525" cy="136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 txBox="1"/>
          <p:nvPr/>
        </p:nvSpPr>
        <p:spPr>
          <a:xfrm>
            <a:off x="-36500" y="99423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1100"/>
              <a:buNone/>
            </a:pPr>
            <a:r>
              <a:rPr b="1"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Circular economy</a:t>
            </a:r>
            <a:r>
              <a:rPr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b="1"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</a:t>
            </a:r>
            <a:r>
              <a:rPr b="1" lang="fr-FR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his is an exciting future!</a:t>
            </a:r>
            <a:endParaRPr sz="4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813" y="2779724"/>
            <a:ext cx="3895100" cy="22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/>
          <p:nvPr/>
        </p:nvSpPr>
        <p:spPr>
          <a:xfrm>
            <a:off x="8473750" y="3660488"/>
            <a:ext cx="2962200" cy="130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Boards</a:t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Goods Made</a:t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9" name="Google Shape;419;p35"/>
          <p:cNvSpPr/>
          <p:nvPr/>
        </p:nvSpPr>
        <p:spPr>
          <a:xfrm rot="10799273">
            <a:off x="8380028" y="5457670"/>
            <a:ext cx="1418400" cy="96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"/>
          <p:cNvSpPr/>
          <p:nvPr/>
        </p:nvSpPr>
        <p:spPr>
          <a:xfrm>
            <a:off x="4284550" y="5478000"/>
            <a:ext cx="2962200" cy="130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Supply Chain</a:t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361674" y="3534750"/>
            <a:ext cx="2962200" cy="130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Carbon </a:t>
            </a:r>
            <a:r>
              <a:rPr lang="fr-FR" sz="21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Goods replace  existing ones</a:t>
            </a:r>
            <a:endParaRPr sz="21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4417724" y="1193148"/>
            <a:ext cx="2962200" cy="13038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Waste Management</a:t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3" name="Google Shape;423;p35"/>
          <p:cNvSpPr/>
          <p:nvPr/>
        </p:nvSpPr>
        <p:spPr>
          <a:xfrm rot="-7611258">
            <a:off x="2010079" y="5412530"/>
            <a:ext cx="1763640" cy="88014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"/>
          <p:cNvSpPr/>
          <p:nvPr/>
        </p:nvSpPr>
        <p:spPr>
          <a:xfrm rot="-810180">
            <a:off x="1768410" y="2008869"/>
            <a:ext cx="1931080" cy="85919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5"/>
          <p:cNvSpPr/>
          <p:nvPr/>
        </p:nvSpPr>
        <p:spPr>
          <a:xfrm rot="3315908">
            <a:off x="8158337" y="1813302"/>
            <a:ext cx="1861772" cy="88519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/>
          <p:cNvPicPr preferRelativeResize="0"/>
          <p:nvPr/>
        </p:nvPicPr>
        <p:blipFill rotWithShape="1">
          <a:blip r:embed="rId3">
            <a:alphaModFix/>
          </a:blip>
          <a:srcRect b="15124" l="0" r="0" t="0"/>
          <a:stretch/>
        </p:blipFill>
        <p:spPr>
          <a:xfrm>
            <a:off x="0" y="-40575"/>
            <a:ext cx="12192000" cy="689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634749" y="376788"/>
            <a:ext cx="12192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want to live in an exciting future</a:t>
            </a:r>
            <a:endParaRPr b="1" i="0" sz="5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 b="6365" l="0" r="0" t="9218"/>
          <a:stretch/>
        </p:blipFill>
        <p:spPr>
          <a:xfrm>
            <a:off x="-64850" y="0"/>
            <a:ext cx="1224872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7540475" y="476000"/>
            <a:ext cx="4643400" cy="89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69000"/>
              </a:srgbClr>
            </a:outerShdw>
          </a:effectLst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800">
                <a:solidFill>
                  <a:srgbClr val="FB9C0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Reality</a:t>
            </a:r>
            <a:endParaRPr b="1" i="0" sz="5800" u="none" cap="none" strike="noStrike">
              <a:solidFill>
                <a:srgbClr val="FB9C0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/>
        </p:nvSpPr>
        <p:spPr>
          <a:xfrm>
            <a:off x="0" y="85619"/>
            <a:ext cx="12192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Smart Cities </a:t>
            </a:r>
            <a:endParaRPr b="0" i="0" sz="5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952" y="1110375"/>
            <a:ext cx="8602200" cy="5559000"/>
          </a:xfrm>
          <a:prstGeom prst="snip1Rect">
            <a:avLst>
              <a:gd fmla="val 52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/>
        </p:nvSpPr>
        <p:spPr>
          <a:xfrm>
            <a:off x="0" y="182975"/>
            <a:ext cx="12192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Agriculture produces more than </a:t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Billion tonnes of waste biomass</a:t>
            </a:r>
            <a:endParaRPr sz="6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37350" y="5818725"/>
            <a:ext cx="12192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Lack of popular cost efficient way to use these resources </a:t>
            </a:r>
            <a:endParaRPr b="1" sz="38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41975" y="2111475"/>
            <a:ext cx="14133974" cy="3354600"/>
            <a:chOff x="-1941975" y="2440550"/>
            <a:chExt cx="14133974" cy="3354600"/>
          </a:xfrm>
        </p:grpSpPr>
        <p:pic>
          <p:nvPicPr>
            <p:cNvPr id="246" name="Google Shape;246;p25"/>
            <p:cNvPicPr preferRelativeResize="0"/>
            <p:nvPr/>
          </p:nvPicPr>
          <p:blipFill rotWithShape="1">
            <a:blip r:embed="rId3">
              <a:alphaModFix/>
            </a:blip>
            <a:srcRect b="0" l="0" r="10690" t="14507"/>
            <a:stretch/>
          </p:blipFill>
          <p:spPr>
            <a:xfrm>
              <a:off x="7257300" y="2471900"/>
              <a:ext cx="4934699" cy="329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5"/>
            <p:cNvPicPr preferRelativeResize="0"/>
            <p:nvPr/>
          </p:nvPicPr>
          <p:blipFill rotWithShape="1">
            <a:blip r:embed="rId4">
              <a:alphaModFix/>
            </a:blip>
            <a:srcRect b="0" l="0" r="0" t="14412"/>
            <a:stretch/>
          </p:blipFill>
          <p:spPr>
            <a:xfrm>
              <a:off x="2844850" y="2477950"/>
              <a:ext cx="5836500" cy="3317100"/>
            </a:xfrm>
            <a:prstGeom prst="parallelogram">
              <a:avLst>
                <a:gd fmla="val 38646" name="adj"/>
              </a:avLst>
            </a:prstGeom>
            <a:noFill/>
            <a:ln cap="flat" cmpd="sng" w="152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8" name="Google Shape;248;p25"/>
            <p:cNvPicPr preferRelativeResize="0"/>
            <p:nvPr/>
          </p:nvPicPr>
          <p:blipFill rotWithShape="1">
            <a:blip r:embed="rId5">
              <a:alphaModFix/>
            </a:blip>
            <a:srcRect b="13651" l="41687" r="0" t="0"/>
            <a:stretch/>
          </p:blipFill>
          <p:spPr>
            <a:xfrm>
              <a:off x="-1941975" y="2440550"/>
              <a:ext cx="6117600" cy="3354600"/>
            </a:xfrm>
            <a:prstGeom prst="parallelogram">
              <a:avLst>
                <a:gd fmla="val 38373" name="adj"/>
              </a:avLst>
            </a:prstGeom>
            <a:noFill/>
            <a:ln cap="flat" cmpd="sng" w="152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/>
        </p:nvSpPr>
        <p:spPr>
          <a:xfrm>
            <a:off x="-75" y="0"/>
            <a:ext cx="12192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Commercialising waste</a:t>
            </a:r>
            <a:endParaRPr sz="6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i="0" sz="6900" u="none" cap="none" strike="noStrik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5329575" y="4594425"/>
            <a:ext cx="817200" cy="104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2E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5468500" y="4810125"/>
            <a:ext cx="668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temperature firing process </a:t>
            </a:r>
            <a:endParaRPr sz="2800">
              <a:solidFill>
                <a:schemeClr val="accent3"/>
              </a:solidFill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 b="9768" l="0" r="0" t="9768"/>
          <a:stretch/>
        </p:blipFill>
        <p:spPr>
          <a:xfrm>
            <a:off x="-36500" y="1309952"/>
            <a:ext cx="4324525" cy="232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 rotWithShape="1">
          <a:blip r:embed="rId4">
            <a:alphaModFix/>
          </a:blip>
          <a:srcRect b="24794" l="0" r="0" t="27495"/>
          <a:stretch/>
        </p:blipFill>
        <p:spPr>
          <a:xfrm>
            <a:off x="7283625" y="1344524"/>
            <a:ext cx="4908300" cy="2326200"/>
          </a:xfrm>
          <a:prstGeom prst="parallelogram">
            <a:avLst>
              <a:gd fmla="val 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5">
            <a:alphaModFix/>
          </a:blip>
          <a:srcRect b="17674" l="0" r="0" t="29768"/>
          <a:stretch/>
        </p:blipFill>
        <p:spPr>
          <a:xfrm>
            <a:off x="3609000" y="1344525"/>
            <a:ext cx="4774200" cy="2326200"/>
          </a:xfrm>
          <a:prstGeom prst="parallelogram">
            <a:avLst>
              <a:gd fmla="val 35875" name="adj"/>
            </a:avLst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59" name="Google Shape;259;p26"/>
          <p:cNvGrpSpPr/>
          <p:nvPr/>
        </p:nvGrpSpPr>
        <p:grpSpPr>
          <a:xfrm>
            <a:off x="73525" y="3909375"/>
            <a:ext cx="11191550" cy="491675"/>
            <a:chOff x="73525" y="3909375"/>
            <a:chExt cx="11191550" cy="491675"/>
          </a:xfrm>
        </p:grpSpPr>
        <p:sp>
          <p:nvSpPr>
            <p:cNvPr id="260" name="Google Shape;260;p26"/>
            <p:cNvSpPr txBox="1"/>
            <p:nvPr/>
          </p:nvSpPr>
          <p:spPr>
            <a:xfrm>
              <a:off x="3782325" y="3909375"/>
              <a:ext cx="363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700"/>
                <a:t>Distillers Dried Grains and Solubles</a:t>
              </a:r>
              <a:endParaRPr sz="1700"/>
            </a:p>
          </p:txBody>
        </p:sp>
        <p:sp>
          <p:nvSpPr>
            <p:cNvPr id="261" name="Google Shape;261;p26"/>
            <p:cNvSpPr txBox="1"/>
            <p:nvPr/>
          </p:nvSpPr>
          <p:spPr>
            <a:xfrm>
              <a:off x="8453175" y="3918100"/>
              <a:ext cx="2811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700"/>
                <a:t>Fly Ash</a:t>
              </a:r>
              <a:endParaRPr sz="1700"/>
            </a:p>
          </p:txBody>
        </p:sp>
        <p:sp>
          <p:nvSpPr>
            <p:cNvPr id="262" name="Google Shape;262;p26"/>
            <p:cNvSpPr txBox="1"/>
            <p:nvPr/>
          </p:nvSpPr>
          <p:spPr>
            <a:xfrm>
              <a:off x="73525" y="3954650"/>
              <a:ext cx="2811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700"/>
                <a:t>Biomass</a:t>
              </a:r>
              <a:endParaRPr sz="1700"/>
            </a:p>
          </p:txBody>
        </p:sp>
      </p:grpSp>
      <p:sp>
        <p:nvSpPr>
          <p:cNvPr id="263" name="Google Shape;263;p26"/>
          <p:cNvSpPr txBox="1"/>
          <p:nvPr/>
        </p:nvSpPr>
        <p:spPr>
          <a:xfrm>
            <a:off x="-36500" y="576557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6AA8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Biocomposite fire resistant board</a:t>
            </a:r>
            <a:endParaRPr b="1" i="0" sz="4000" u="none" cap="none" strike="noStrike">
              <a:solidFill>
                <a:srgbClr val="6AA8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/>
        </p:nvSpPr>
        <p:spPr>
          <a:xfrm>
            <a:off x="-36500" y="2990075"/>
            <a:ext cx="12192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0">
                <a:solidFill>
                  <a:srgbClr val="6AA8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CamBoard</a:t>
            </a:r>
            <a:endParaRPr b="1" i="0" sz="9000" u="none" cap="none" strike="noStrike">
              <a:solidFill>
                <a:srgbClr val="6AA8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69" name="Google Shape;269;p27"/>
          <p:cNvGrpSpPr/>
          <p:nvPr/>
        </p:nvGrpSpPr>
        <p:grpSpPr>
          <a:xfrm>
            <a:off x="8744309" y="870663"/>
            <a:ext cx="3081900" cy="2327813"/>
            <a:chOff x="9039684" y="1215263"/>
            <a:chExt cx="3081900" cy="2327813"/>
          </a:xfrm>
        </p:grpSpPr>
        <p:pic>
          <p:nvPicPr>
            <p:cNvPr id="270" name="Google Shape;27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26013" y="1215263"/>
              <a:ext cx="2194575" cy="219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27"/>
            <p:cNvSpPr txBox="1"/>
            <p:nvPr/>
          </p:nvSpPr>
          <p:spPr>
            <a:xfrm>
              <a:off x="9039684" y="3050475"/>
              <a:ext cx="308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Low on harmful chemicals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72" name="Google Shape;272;p27"/>
          <p:cNvGrpSpPr/>
          <p:nvPr/>
        </p:nvGrpSpPr>
        <p:grpSpPr>
          <a:xfrm>
            <a:off x="8429600" y="4272700"/>
            <a:ext cx="3396600" cy="2052538"/>
            <a:chOff x="8070575" y="4646663"/>
            <a:chExt cx="3396600" cy="2052538"/>
          </a:xfrm>
        </p:grpSpPr>
        <p:sp>
          <p:nvSpPr>
            <p:cNvPr id="273" name="Google Shape;273;p27"/>
            <p:cNvSpPr txBox="1"/>
            <p:nvPr/>
          </p:nvSpPr>
          <p:spPr>
            <a:xfrm>
              <a:off x="8070575" y="6206600"/>
              <a:ext cx="3396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Lower</a:t>
              </a:r>
              <a:r>
                <a:rPr lang="fr-F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cost of manufacturing 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74" name="Google Shape;27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25638" y="4646663"/>
              <a:ext cx="1475850" cy="1475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27"/>
          <p:cNvGrpSpPr/>
          <p:nvPr/>
        </p:nvGrpSpPr>
        <p:grpSpPr>
          <a:xfrm>
            <a:off x="5112063" y="229725"/>
            <a:ext cx="1734000" cy="2080625"/>
            <a:chOff x="5112063" y="229725"/>
            <a:chExt cx="1734000" cy="2080625"/>
          </a:xfrm>
        </p:grpSpPr>
        <p:sp>
          <p:nvSpPr>
            <p:cNvPr id="276" name="Google Shape;276;p27"/>
            <p:cNvSpPr txBox="1"/>
            <p:nvPr/>
          </p:nvSpPr>
          <p:spPr>
            <a:xfrm>
              <a:off x="5321499" y="1910150"/>
              <a:ext cx="147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 Resistant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77" name="Google Shape;277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12063" y="229725"/>
              <a:ext cx="1734000" cy="173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27"/>
          <p:cNvGrpSpPr/>
          <p:nvPr/>
        </p:nvGrpSpPr>
        <p:grpSpPr>
          <a:xfrm>
            <a:off x="1084025" y="1385913"/>
            <a:ext cx="1832100" cy="1968463"/>
            <a:chOff x="700025" y="1574613"/>
            <a:chExt cx="1832100" cy="1968463"/>
          </a:xfrm>
        </p:grpSpPr>
        <p:sp>
          <p:nvSpPr>
            <p:cNvPr id="279" name="Google Shape;279;p27"/>
            <p:cNvSpPr txBox="1"/>
            <p:nvPr/>
          </p:nvSpPr>
          <p:spPr>
            <a:xfrm>
              <a:off x="700025" y="3050475"/>
              <a:ext cx="1832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Biodegradable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80" name="Google Shape;280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1475" y="1574613"/>
              <a:ext cx="1475850" cy="1475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7"/>
          <p:cNvGrpSpPr/>
          <p:nvPr/>
        </p:nvGrpSpPr>
        <p:grpSpPr>
          <a:xfrm>
            <a:off x="776981" y="4329263"/>
            <a:ext cx="2446200" cy="1939413"/>
            <a:chOff x="941056" y="4769538"/>
            <a:chExt cx="2446200" cy="1939413"/>
          </a:xfrm>
        </p:grpSpPr>
        <p:sp>
          <p:nvSpPr>
            <p:cNvPr id="282" name="Google Shape;282;p27"/>
            <p:cNvSpPr txBox="1"/>
            <p:nvPr/>
          </p:nvSpPr>
          <p:spPr>
            <a:xfrm>
              <a:off x="941056" y="6216350"/>
              <a:ext cx="2446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Lower CO</a:t>
              </a:r>
              <a:r>
                <a:rPr baseline="-25000" lang="fr-F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r>
                <a:rPr lang="fr-F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footprint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83" name="Google Shape;283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6613" y="4769538"/>
              <a:ext cx="1355075" cy="1355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27"/>
          <p:cNvGrpSpPr/>
          <p:nvPr/>
        </p:nvGrpSpPr>
        <p:grpSpPr>
          <a:xfrm>
            <a:off x="4938475" y="4918650"/>
            <a:ext cx="1954500" cy="1790300"/>
            <a:chOff x="4938475" y="4918650"/>
            <a:chExt cx="1954500" cy="1790300"/>
          </a:xfrm>
        </p:grpSpPr>
        <p:sp>
          <p:nvSpPr>
            <p:cNvPr id="285" name="Google Shape;285;p27"/>
            <p:cNvSpPr txBox="1"/>
            <p:nvPr/>
          </p:nvSpPr>
          <p:spPr>
            <a:xfrm>
              <a:off x="4938475" y="6308750"/>
              <a:ext cx="195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Patent protected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86" name="Google Shape;286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89697" y="4918650"/>
              <a:ext cx="1287950" cy="1287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/>
        </p:nvSpPr>
        <p:spPr>
          <a:xfrm>
            <a:off x="-1" y="126463"/>
            <a:ext cx="121920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Construction sector is driven by a h</a:t>
            </a:r>
            <a:r>
              <a:rPr lang="fr-FR" sz="4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uge demand for residential housing</a:t>
            </a:r>
            <a:endParaRPr b="1" i="0" sz="47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0" y="593157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</a:t>
            </a:r>
            <a:r>
              <a:rPr b="1" lang="fr-FR" sz="3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rowth of the plasterboard market</a:t>
            </a:r>
            <a:endParaRPr b="1" sz="3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388" y="1673263"/>
            <a:ext cx="6117217" cy="41059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28"/>
          <p:cNvCxnSpPr/>
          <p:nvPr/>
        </p:nvCxnSpPr>
        <p:spPr>
          <a:xfrm>
            <a:off x="7854550" y="2738775"/>
            <a:ext cx="1842600" cy="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8"/>
          <p:cNvSpPr txBox="1"/>
          <p:nvPr/>
        </p:nvSpPr>
        <p:spPr>
          <a:xfrm>
            <a:off x="9697150" y="2338575"/>
            <a:ext cx="217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Private housing </a:t>
            </a:r>
            <a:r>
              <a:rPr b="1" lang="fr-FR" sz="2000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fastest</a:t>
            </a:r>
            <a:r>
              <a:rPr b="1" lang="fr-FR" sz="2000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increase</a:t>
            </a:r>
            <a:endParaRPr b="1" sz="2000">
              <a:solidFill>
                <a:srgbClr val="FF99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/>
        </p:nvSpPr>
        <p:spPr>
          <a:xfrm>
            <a:off x="0" y="5834825"/>
            <a:ext cx="12192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 sz="3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 B</a:t>
            </a:r>
            <a:r>
              <a:rPr lang="fr-FR" sz="3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plasterboards ones are the most used in residential housing</a:t>
            </a:r>
            <a:endParaRPr sz="3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152400" y="152400"/>
            <a:ext cx="1195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Globally, </a:t>
            </a:r>
            <a:r>
              <a:rPr lang="fr-FR" sz="3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Fire resistant boards projected to be the highest in demand</a:t>
            </a:r>
            <a:endParaRPr sz="3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700" y="966600"/>
            <a:ext cx="6380658" cy="471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